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485" r:id="rId2"/>
    <p:sldId id="483" r:id="rId3"/>
    <p:sldId id="486" r:id="rId4"/>
    <p:sldId id="275" r:id="rId5"/>
    <p:sldId id="276" r:id="rId6"/>
    <p:sldId id="267" r:id="rId7"/>
    <p:sldId id="336" r:id="rId8"/>
    <p:sldId id="337" r:id="rId9"/>
    <p:sldId id="338" r:id="rId10"/>
    <p:sldId id="339" r:id="rId11"/>
    <p:sldId id="484" r:id="rId12"/>
    <p:sldId id="487" r:id="rId13"/>
    <p:sldId id="340" r:id="rId1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3" autoAdjust="0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9B17A0-DF91-4B8B-A588-7C940AE2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2_30pt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E13533-C6AD-40F4-80CB-1207D8B76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BD3B-5881-4EF1-814A-06D214AE9C93}" type="datetime1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9EFB2C-8162-48E3-AB5C-BE68F986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887E6E-D199-4556-9CDD-8814943A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1728" y="4765686"/>
            <a:ext cx="275073" cy="276999"/>
          </a:xfrm>
        </p:spPr>
        <p:txBody>
          <a:bodyPr/>
          <a:lstStyle/>
          <a:p>
            <a:fld id="{C2066D5F-7DCB-4008-8FCA-658E61C6797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31E3FAC-09D2-4565-A980-E27AB3117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500" y="135000"/>
            <a:ext cx="8505000" cy="4860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2400" dirty="0"/>
            </a:lvl1pPr>
          </a:lstStyle>
          <a:p>
            <a:pPr lvl="0"/>
            <a:r>
              <a:rPr lang="en-US" altLang="ko-KR" dirty="0"/>
              <a:t>1.1 </a:t>
            </a:r>
            <a:r>
              <a:rPr lang="ko-KR" altLang="en-US" dirty="0"/>
              <a:t>마스터 제목</a:t>
            </a:r>
            <a:r>
              <a:rPr lang="en-US" altLang="ko-KR" dirty="0"/>
              <a:t>2(30pt, Calibri, </a:t>
            </a:r>
            <a:r>
              <a:rPr lang="ko-KR" altLang="en-US" dirty="0" err="1"/>
              <a:t>나눔바른고딕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DB70055-C20F-42AA-BCC5-5D121E4F68BB}"/>
              </a:ext>
            </a:extLst>
          </p:cNvPr>
          <p:cNvCxnSpPr>
            <a:cxnSpLocks/>
          </p:cNvCxnSpPr>
          <p:nvPr userDrawn="1"/>
        </p:nvCxnSpPr>
        <p:spPr>
          <a:xfrm>
            <a:off x="319500" y="667234"/>
            <a:ext cx="8505000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96817889-1E69-4D32-B617-BB93416DC7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9088" y="834628"/>
            <a:ext cx="8505825" cy="3780000"/>
          </a:xfrm>
        </p:spPr>
        <p:txBody>
          <a:bodyPr/>
          <a:lstStyle>
            <a:lvl1pPr marL="139316" indent="-139316">
              <a:buFont typeface="Wingdings" panose="05000000000000000000" pitchFamily="2" charset="2"/>
              <a:buChar char="§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70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338491" y="4816641"/>
            <a:ext cx="207204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IPWAVE </a:t>
            </a:r>
            <a:r>
              <a:rPr dirty="0"/>
              <a:t>Hackathon</a:t>
            </a:r>
            <a:r>
              <a:rPr lang="en-US" dirty="0"/>
              <a:t> Project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transition spd="med"/>
  <p:hf hdr="0" dt="0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ipwave-hackathon-ietf/ipwave-hackathon-ietf-106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Ss5OzV88so" TargetMode="External"/><Relationship Id="rId2" Type="http://schemas.openxmlformats.org/officeDocument/2006/relationships/hyperlink" Target="https://youtu.be/gQxOLU740b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tu-iig.github.io/802.11p-linux/" TargetMode="External"/><Relationship Id="rId4" Type="http://schemas.openxmlformats.org/officeDocument/2006/relationships/hyperlink" Target="https://github.com/ipwave-hackathon-ietf/ipwave-hackathon-ietf-10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otlab.skku.edu/publications/international-conference/ICCE-ASIA-CAN.pdf" TargetMode="Externa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draft-ietf-ipwave-vehicular-networking/" TargetMode="External"/><Relationship Id="rId2" Type="http://schemas.openxmlformats.org/officeDocument/2006/relationships/hyperlink" Target="https://datatracker.ietf.org/doc/draft-ietf-ipwave-ipv6-over-80211ocb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25D-06A4-4302-BF43-68B8BE1300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1061508"/>
            <a:ext cx="7772400" cy="110172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00FF"/>
                </a:solidFill>
              </a:rPr>
              <a:t>IP Wireless Access in Vehicular Environments </a:t>
            </a:r>
            <a:br>
              <a:rPr lang="en-US" altLang="ko-KR" sz="3200" b="1" dirty="0">
                <a:solidFill>
                  <a:srgbClr val="0000FF"/>
                </a:solidFill>
              </a:rPr>
            </a:br>
            <a:r>
              <a:rPr lang="en-US" altLang="ko-KR" sz="3200" b="1" dirty="0">
                <a:solidFill>
                  <a:srgbClr val="0000FF"/>
                </a:solidFill>
              </a:rPr>
              <a:t>(IPWAVE) Basic Protocols P</a:t>
            </a:r>
            <a:r>
              <a:rPr lang="en-US" sz="3200" b="1" dirty="0">
                <a:solidFill>
                  <a:srgbClr val="0000FF"/>
                </a:solidFill>
              </a:rPr>
              <a:t>roject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F5754-A693-49D3-88C7-D696ECA9B41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59793" y="2262467"/>
            <a:ext cx="3449637" cy="241166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Champion: </a:t>
            </a:r>
            <a:r>
              <a:rPr lang="en-US" altLang="ko-KR" sz="1400" b="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Jaehoon</a:t>
            </a: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Paul </a:t>
            </a:r>
            <a:r>
              <a:rPr lang="en-US" altLang="ko-KR" sz="1400" b="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Jeong</a:t>
            </a: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endParaRPr lang="en-US" altLang="ko-KR" sz="14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Students:	</a:t>
            </a:r>
            <a:r>
              <a:rPr lang="en-US" altLang="ko-KR" sz="1400" b="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Yiwen</a:t>
            </a: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(Chris) Shen, (SKKU)</a:t>
            </a:r>
          </a:p>
          <a:p>
            <a:pPr marL="876300" lvl="2" indent="0">
              <a:buNone/>
            </a:pP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Bien </a:t>
            </a:r>
            <a:r>
              <a:rPr lang="en-US" altLang="ko-KR" sz="1400" b="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Aime</a:t>
            </a: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Mugabarigira</a:t>
            </a: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 (SKKU)</a:t>
            </a:r>
          </a:p>
          <a:p>
            <a:pPr marL="876300" lvl="2" indent="0">
              <a:buNone/>
            </a:pPr>
            <a:r>
              <a:rPr lang="en-US" altLang="ko-KR" sz="1400" b="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Xiaohong</a:t>
            </a: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(Dawn) Yu, (SKKU)</a:t>
            </a:r>
          </a:p>
          <a:p>
            <a:pPr marL="876300" lvl="2" indent="0">
              <a:buNone/>
            </a:pP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Jae Won Lee, (SKKU)</a:t>
            </a:r>
          </a:p>
          <a:p>
            <a:pPr marL="876300" lvl="2" indent="0">
              <a:buNone/>
            </a:pPr>
            <a:r>
              <a:rPr lang="en-US" altLang="ko-KR" sz="1400" b="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Kyoungjae</a:t>
            </a: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Sun (SSU), </a:t>
            </a:r>
          </a:p>
          <a:p>
            <a:pPr marL="876300" lvl="2" indent="0">
              <a:buNone/>
            </a:pPr>
            <a:r>
              <a:rPr lang="en-US" altLang="ko-KR" sz="1400" b="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Jinho</a:t>
            </a:r>
            <a:r>
              <a:rPr lang="en-US" altLang="ko-KR" sz="1400" b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Park (KNU)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3FC5B0-5CAA-4825-8822-D89660C17139}"/>
              </a:ext>
            </a:extLst>
          </p:cNvPr>
          <p:cNvSpPr txBox="1">
            <a:spLocks/>
          </p:cNvSpPr>
          <p:nvPr/>
        </p:nvSpPr>
        <p:spPr>
          <a:xfrm>
            <a:off x="987125" y="469366"/>
            <a:ext cx="7114854" cy="679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450" tIns="44450" rIns="44450" bIns="44450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3600" dirty="0">
                <a:solidFill>
                  <a:srgbClr val="0070C0"/>
                </a:solidFill>
              </a:rPr>
              <a:t>IETF 109 Hackathon, Online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8E383E8-A5A8-44A1-B8C7-5CB7ACBDA1A7}"/>
              </a:ext>
            </a:extLst>
          </p:cNvPr>
          <p:cNvSpPr txBox="1">
            <a:spLocks/>
          </p:cNvSpPr>
          <p:nvPr/>
        </p:nvSpPr>
        <p:spPr>
          <a:xfrm>
            <a:off x="476918" y="2980267"/>
            <a:ext cx="3698475" cy="1049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450" tIns="44450" rIns="44450" bIns="4445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November 9-14, 2020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On-Off Mix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42434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</a:t>
            </a:r>
            <a:r>
              <a:rPr lang="en-US" dirty="0"/>
              <a:t>W</a:t>
            </a:r>
            <a:r>
              <a:rPr dirty="0"/>
              <a:t>e </a:t>
            </a:r>
            <a:r>
              <a:rPr lang="en-US" dirty="0"/>
              <a:t>L</a:t>
            </a:r>
            <a:r>
              <a:rPr dirty="0"/>
              <a:t>earned</a:t>
            </a:r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20699" y="1530350"/>
            <a:ext cx="7243000" cy="305241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Compiling error can happen due to </a:t>
            </a:r>
            <a:r>
              <a:rPr lang="en-US" dirty="0" err="1"/>
              <a:t>Makefile</a:t>
            </a:r>
            <a:r>
              <a:rPr lang="en-US" dirty="0"/>
              <a:t> setting.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buChar char="–"/>
              <a:defRPr sz="2400"/>
            </a:pPr>
            <a:r>
              <a:rPr lang="en-US" dirty="0"/>
              <a:t>Updated </a:t>
            </a:r>
            <a:r>
              <a:rPr lang="en-US" dirty="0" err="1"/>
              <a:t>Makefile</a:t>
            </a:r>
            <a:r>
              <a:rPr lang="en-US" dirty="0"/>
              <a:t> to remove the error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Updated </a:t>
            </a:r>
            <a:r>
              <a:rPr lang="en-US" dirty="0" err="1"/>
              <a:t>Makefile</a:t>
            </a:r>
            <a:r>
              <a:rPr lang="en-US" dirty="0"/>
              <a:t> of Central Regulatory Domain Agent (CRDA) to remove a compiling flag, -</a:t>
            </a:r>
            <a:r>
              <a:rPr lang="en-US" i="1" dirty="0" err="1"/>
              <a:t>Werror</a:t>
            </a:r>
            <a:r>
              <a:rPr lang="en-US" dirty="0"/>
              <a:t>, that shows compiling errors when variables are not used.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Made a new manual for running OCB mode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IPv6 ND is not automatically running on the interface.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No Carrier shown on the interface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Need to manually configure IPv6 address and neighbors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dirty="0"/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4725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0295-77EA-48DB-9C38-B600E4FE4E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AAA12C-E872-44D3-9305-5D93B01E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Open Source Project at </a:t>
            </a:r>
            <a:r>
              <a:rPr lang="en-US" altLang="ko-KR" dirty="0" err="1"/>
              <a:t>Github</a:t>
            </a:r>
            <a:br>
              <a:rPr lang="en-US" altLang="ko-KR" dirty="0"/>
            </a:br>
            <a:r>
              <a:rPr lang="en-US" altLang="ko-KR" sz="1800" dirty="0">
                <a:hlinkClick r:id="rId2"/>
              </a:rPr>
              <a:t>https://github.com/ipwave-hackathon-ietf/ipwave-hackathon-ietf-106</a:t>
            </a:r>
            <a:r>
              <a:rPr lang="en-US" altLang="ko-KR" sz="1800" dirty="0"/>
              <a:t>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17584-93C5-4BB5-AFAF-DFC34E67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32" y="1151700"/>
            <a:ext cx="7480735" cy="34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90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84A5B-2236-47C7-BB4A-839EBBB235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643282" y="4852426"/>
            <a:ext cx="2133600" cy="279401"/>
          </a:xfrm>
        </p:spPr>
        <p:txBody>
          <a:bodyPr/>
          <a:lstStyle/>
          <a:p>
            <a:fld id="{86CB4B4D-7CA3-9044-876B-883B54F8677D}" type="slidenum">
              <a:rPr lang="en-UM" smtClean="0"/>
              <a:t>12</a:t>
            </a:fld>
            <a:endParaRPr lang="en-UM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CBD32A-7EE5-49D8-BAD9-1D94247D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85" y="436778"/>
            <a:ext cx="6643921" cy="42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25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Wrap Up</a:t>
            </a:r>
          </a:p>
        </p:txBody>
      </p:sp>
      <p:sp>
        <p:nvSpPr>
          <p:cNvPr id="146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57199" y="1185643"/>
            <a:ext cx="4351864" cy="35671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r>
              <a:rPr dirty="0"/>
              <a:t>Team members:</a:t>
            </a:r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200"/>
            </a:pPr>
            <a:r>
              <a:rPr lang="en-US" sz="2000" dirty="0"/>
              <a:t>Champions: 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SzTx/>
              <a:defRPr sz="2200"/>
            </a:pPr>
            <a:r>
              <a:rPr lang="en-US" sz="2000" dirty="0" err="1"/>
              <a:t>Jaehoon</a:t>
            </a:r>
            <a:r>
              <a:rPr lang="en-US" sz="2000" dirty="0"/>
              <a:t> Paul </a:t>
            </a:r>
            <a:r>
              <a:rPr lang="en-US" sz="2000" dirty="0" err="1"/>
              <a:t>Jeong</a:t>
            </a:r>
            <a:r>
              <a:rPr lang="en-US" sz="2000" dirty="0"/>
              <a:t> (SKKU)</a:t>
            </a:r>
          </a:p>
          <a:p>
            <a:pPr marL="16329" indent="0">
              <a:lnSpc>
                <a:spcPct val="90000"/>
              </a:lnSpc>
              <a:spcBef>
                <a:spcPts val="500"/>
              </a:spcBef>
              <a:buSzTx/>
              <a:buNone/>
              <a:defRPr sz="2200"/>
            </a:pPr>
            <a:endParaRPr lang="en-US" sz="2000" dirty="0"/>
          </a:p>
          <a:p>
            <a:pPr marL="16329" indent="0">
              <a:lnSpc>
                <a:spcPct val="90000"/>
              </a:lnSpc>
              <a:spcBef>
                <a:spcPts val="500"/>
              </a:spcBef>
              <a:buSzTx/>
              <a:buNone/>
              <a:defRPr sz="2200"/>
            </a:pPr>
            <a:r>
              <a:rPr lang="en-US" sz="2000" dirty="0"/>
              <a:t>Professors: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000" dirty="0" err="1"/>
              <a:t>Jaehoon</a:t>
            </a:r>
            <a:r>
              <a:rPr lang="en-US" sz="2000" dirty="0"/>
              <a:t> Paul </a:t>
            </a:r>
            <a:r>
              <a:rPr lang="en-US" sz="2000" dirty="0" err="1"/>
              <a:t>Jeong</a:t>
            </a:r>
            <a:r>
              <a:rPr lang="en-US" sz="2000" dirty="0"/>
              <a:t> (SKKU)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000" dirty="0" err="1"/>
              <a:t>Yonghan</a:t>
            </a:r>
            <a:r>
              <a:rPr lang="en-US" sz="2000" dirty="0"/>
              <a:t> Kim (SSU)</a:t>
            </a:r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None/>
              <a:defRPr sz="2200"/>
            </a:pPr>
            <a:r>
              <a:rPr lang="en-US" sz="2000" dirty="0"/>
              <a:t>Students: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SzTx/>
              <a:defRPr sz="2200"/>
            </a:pPr>
            <a:r>
              <a:rPr lang="en-US" sz="2000" dirty="0" err="1"/>
              <a:t>Yiwen</a:t>
            </a:r>
            <a:r>
              <a:rPr lang="en-US" sz="2000" dirty="0"/>
              <a:t> Chris Shen (SKKU)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000" dirty="0"/>
              <a:t>Bien </a:t>
            </a:r>
            <a:r>
              <a:rPr lang="en-US" sz="2000" dirty="0" err="1"/>
              <a:t>Aime</a:t>
            </a:r>
            <a:r>
              <a:rPr lang="en-US" sz="2000" dirty="0"/>
              <a:t> </a:t>
            </a:r>
            <a:r>
              <a:rPr lang="en-US" sz="2000" dirty="0" err="1"/>
              <a:t>Mugabarigira</a:t>
            </a:r>
            <a:r>
              <a:rPr lang="en-US" sz="2000" dirty="0"/>
              <a:t> (SKKU)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000" dirty="0" err="1"/>
              <a:t>Xiaohong</a:t>
            </a:r>
            <a:r>
              <a:rPr lang="en-US" sz="2000" dirty="0"/>
              <a:t> (Dawn) Yu (SKKU)</a:t>
            </a:r>
            <a:endParaRPr sz="2000" dirty="0"/>
          </a:p>
          <a:p>
            <a:pPr lvl="1"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000" dirty="0" err="1"/>
              <a:t>Jaewon</a:t>
            </a:r>
            <a:r>
              <a:rPr lang="en-US" sz="2000" dirty="0"/>
              <a:t> Lee (SKKU)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000" dirty="0" err="1"/>
              <a:t>Kyoungjae</a:t>
            </a:r>
            <a:r>
              <a:rPr lang="en-US" sz="2000" dirty="0"/>
              <a:t> Sun (SSU)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000" dirty="0" err="1"/>
              <a:t>Jinho</a:t>
            </a:r>
            <a:r>
              <a:rPr lang="en-US" sz="2000" dirty="0"/>
              <a:t> Park (KNU) </a:t>
            </a: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SzTx/>
              <a:buNone/>
              <a:defRPr sz="2400"/>
            </a:pPr>
            <a:endParaRPr lang="en-US" sz="2000" dirty="0"/>
          </a:p>
        </p:txBody>
      </p:sp>
      <p:sp>
        <p:nvSpPr>
          <p:cNvPr id="146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467" name="Content Placeholder 2"/>
          <p:cNvSpPr txBox="1"/>
          <p:nvPr/>
        </p:nvSpPr>
        <p:spPr>
          <a:xfrm>
            <a:off x="5019228" y="1180353"/>
            <a:ext cx="3955435" cy="357240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b="1" dirty="0"/>
              <a:t>Video clip demo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https://youtu.be/gQxOLU740b4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sz="2400" dirty="0">
                <a:hlinkClick r:id="rId3"/>
              </a:rPr>
              <a:t>https://www.youtube.com/watch?v=6Ss5OzV88so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b="1" dirty="0"/>
              <a:t>Where to get code (manual)</a:t>
            </a:r>
            <a:r>
              <a:rPr lang="en-US" dirty="0"/>
              <a:t>: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>
                <a:hlinkClick r:id="rId4"/>
              </a:rPr>
              <a:t>https://github.com/ipwave-hackathon-ietf/ipwave-hackathon-ietf-106</a:t>
            </a: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lang="en-US" sz="2100" b="1"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sz="2300" b="1" dirty="0"/>
              <a:t>Original contributors: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sz="2300" dirty="0"/>
              <a:t>Czech Technical University and Volkswagen: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sz="2300" dirty="0">
                <a:hlinkClick r:id="rId5"/>
              </a:rPr>
              <a:t>https://ctu-iig.github.io/802.11p-linux/</a:t>
            </a:r>
            <a:endParaRPr lang="en-US" sz="2300"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8DE8-A2EE-4809-8632-F1D53DCC01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50458A28-F708-4931-BF59-46280A3F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ko-KR" sz="4000" dirty="0"/>
              <a:t>Use Cases of Vehicular Networking</a:t>
            </a:r>
            <a:endParaRPr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764C20-4D0C-4C3B-BF8B-EBA431AD941C}"/>
              </a:ext>
            </a:extLst>
          </p:cNvPr>
          <p:cNvGrpSpPr/>
          <p:nvPr/>
        </p:nvGrpSpPr>
        <p:grpSpPr>
          <a:xfrm>
            <a:off x="1183641" y="1057764"/>
            <a:ext cx="6849951" cy="3524010"/>
            <a:chOff x="1434701" y="1216292"/>
            <a:chExt cx="6171072" cy="3068743"/>
          </a:xfrm>
        </p:grpSpPr>
        <p:sp>
          <p:nvSpPr>
            <p:cNvPr id="28" name="직사각형 6">
              <a:extLst>
                <a:ext uri="{FF2B5EF4-FFF2-40B4-BE49-F238E27FC236}">
                  <a16:creationId xmlns:a16="http://schemas.microsoft.com/office/drawing/2014/main" id="{577E31C5-9D16-4A7E-8552-1AAA2A84EC86}"/>
                </a:ext>
              </a:extLst>
            </p:cNvPr>
            <p:cNvSpPr/>
            <p:nvPr/>
          </p:nvSpPr>
          <p:spPr>
            <a:xfrm>
              <a:off x="5684219" y="3140525"/>
              <a:ext cx="1781387" cy="1144510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직사각형 7">
              <a:extLst>
                <a:ext uri="{FF2B5EF4-FFF2-40B4-BE49-F238E27FC236}">
                  <a16:creationId xmlns:a16="http://schemas.microsoft.com/office/drawing/2014/main" id="{59FBB148-9427-43CE-8849-01DDEA64FFD6}"/>
                </a:ext>
              </a:extLst>
            </p:cNvPr>
            <p:cNvSpPr/>
            <p:nvPr/>
          </p:nvSpPr>
          <p:spPr>
            <a:xfrm>
              <a:off x="3559460" y="3140525"/>
              <a:ext cx="1781387" cy="1144510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직사각형 8">
              <a:extLst>
                <a:ext uri="{FF2B5EF4-FFF2-40B4-BE49-F238E27FC236}">
                  <a16:creationId xmlns:a16="http://schemas.microsoft.com/office/drawing/2014/main" id="{2D87F7B7-66C8-49D8-80D7-211F47D0FEF4}"/>
                </a:ext>
              </a:extLst>
            </p:cNvPr>
            <p:cNvSpPr/>
            <p:nvPr/>
          </p:nvSpPr>
          <p:spPr>
            <a:xfrm>
              <a:off x="1434701" y="3140525"/>
              <a:ext cx="1781387" cy="1144510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직사각형 9">
              <a:extLst>
                <a:ext uri="{FF2B5EF4-FFF2-40B4-BE49-F238E27FC236}">
                  <a16:creationId xmlns:a16="http://schemas.microsoft.com/office/drawing/2014/main" id="{2D99E73B-676A-4FEF-8F20-690E0054EE42}"/>
                </a:ext>
              </a:extLst>
            </p:cNvPr>
            <p:cNvSpPr/>
            <p:nvPr/>
          </p:nvSpPr>
          <p:spPr>
            <a:xfrm>
              <a:off x="5684219" y="1358327"/>
              <a:ext cx="1781387" cy="1144510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직사각형 10">
              <a:extLst>
                <a:ext uri="{FF2B5EF4-FFF2-40B4-BE49-F238E27FC236}">
                  <a16:creationId xmlns:a16="http://schemas.microsoft.com/office/drawing/2014/main" id="{4A66D50E-3906-4BF3-99FA-DE3F11850F47}"/>
                </a:ext>
              </a:extLst>
            </p:cNvPr>
            <p:cNvSpPr/>
            <p:nvPr/>
          </p:nvSpPr>
          <p:spPr>
            <a:xfrm>
              <a:off x="3559460" y="1358327"/>
              <a:ext cx="1781387" cy="1144510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직사각형 11">
              <a:extLst>
                <a:ext uri="{FF2B5EF4-FFF2-40B4-BE49-F238E27FC236}">
                  <a16:creationId xmlns:a16="http://schemas.microsoft.com/office/drawing/2014/main" id="{DB5EE067-4843-4353-B078-ADDB56F5AE05}"/>
                </a:ext>
              </a:extLst>
            </p:cNvPr>
            <p:cNvSpPr/>
            <p:nvPr/>
          </p:nvSpPr>
          <p:spPr>
            <a:xfrm>
              <a:off x="1434701" y="1358327"/>
              <a:ext cx="1781387" cy="1144510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직사각형 12">
              <a:extLst>
                <a:ext uri="{FF2B5EF4-FFF2-40B4-BE49-F238E27FC236}">
                  <a16:creationId xmlns:a16="http://schemas.microsoft.com/office/drawing/2014/main" id="{EC281CBF-2EE3-4E7A-B60F-184022976A6B}"/>
                </a:ext>
              </a:extLst>
            </p:cNvPr>
            <p:cNvSpPr/>
            <p:nvPr/>
          </p:nvSpPr>
          <p:spPr>
            <a:xfrm>
              <a:off x="1573164" y="2998490"/>
              <a:ext cx="1781963" cy="1099995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직사각형 13">
              <a:extLst>
                <a:ext uri="{FF2B5EF4-FFF2-40B4-BE49-F238E27FC236}">
                  <a16:creationId xmlns:a16="http://schemas.microsoft.com/office/drawing/2014/main" id="{9AE53504-6012-4557-9F6A-42AC8A6E8CB7}"/>
                </a:ext>
              </a:extLst>
            </p:cNvPr>
            <p:cNvSpPr/>
            <p:nvPr/>
          </p:nvSpPr>
          <p:spPr>
            <a:xfrm>
              <a:off x="5822682" y="1216292"/>
              <a:ext cx="1781963" cy="1099995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직사각형 14">
              <a:extLst>
                <a:ext uri="{FF2B5EF4-FFF2-40B4-BE49-F238E27FC236}">
                  <a16:creationId xmlns:a16="http://schemas.microsoft.com/office/drawing/2014/main" id="{1848926A-EFE2-4947-BC7C-2EB3F8FD4221}"/>
                </a:ext>
              </a:extLst>
            </p:cNvPr>
            <p:cNvSpPr/>
            <p:nvPr/>
          </p:nvSpPr>
          <p:spPr>
            <a:xfrm>
              <a:off x="3697923" y="1216292"/>
              <a:ext cx="1781963" cy="1099995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직사각형 15">
              <a:extLst>
                <a:ext uri="{FF2B5EF4-FFF2-40B4-BE49-F238E27FC236}">
                  <a16:creationId xmlns:a16="http://schemas.microsoft.com/office/drawing/2014/main" id="{69C1B759-A446-4382-82E8-B81C0CE0113D}"/>
                </a:ext>
              </a:extLst>
            </p:cNvPr>
            <p:cNvSpPr/>
            <p:nvPr/>
          </p:nvSpPr>
          <p:spPr>
            <a:xfrm>
              <a:off x="3729428" y="2935483"/>
              <a:ext cx="1781963" cy="1068491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직사각형 16">
              <a:extLst>
                <a:ext uri="{FF2B5EF4-FFF2-40B4-BE49-F238E27FC236}">
                  <a16:creationId xmlns:a16="http://schemas.microsoft.com/office/drawing/2014/main" id="{EE4D1725-9A56-4DA6-8B51-30D3CBF37AF9}"/>
                </a:ext>
              </a:extLst>
            </p:cNvPr>
            <p:cNvSpPr/>
            <p:nvPr/>
          </p:nvSpPr>
          <p:spPr>
            <a:xfrm>
              <a:off x="1573164" y="1216292"/>
              <a:ext cx="1781963" cy="1099995"/>
            </a:xfrm>
            <a:prstGeom prst="rect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 17">
              <a:extLst>
                <a:ext uri="{FF2B5EF4-FFF2-40B4-BE49-F238E27FC236}">
                  <a16:creationId xmlns:a16="http://schemas.microsoft.com/office/drawing/2014/main" id="{A055289D-C365-4E8F-BC73-444AB627D285}"/>
                </a:ext>
              </a:extLst>
            </p:cNvPr>
            <p:cNvSpPr/>
            <p:nvPr/>
          </p:nvSpPr>
          <p:spPr>
            <a:xfrm>
              <a:off x="1434702" y="2309855"/>
              <a:ext cx="1778314" cy="188221"/>
            </a:xfrm>
            <a:custGeom>
              <a:avLst/>
              <a:gdLst>
                <a:gd name="connsiteX0" fmla="*/ 0 w 2371085"/>
                <a:gd name="connsiteY0" fmla="*/ 0 h 250961"/>
                <a:gd name="connsiteX1" fmla="*/ 2371085 w 2371085"/>
                <a:gd name="connsiteY1" fmla="*/ 0 h 250961"/>
                <a:gd name="connsiteX2" fmla="*/ 2371085 w 2371085"/>
                <a:gd name="connsiteY2" fmla="*/ 250961 h 250961"/>
                <a:gd name="connsiteX3" fmla="*/ 0 w 2371085"/>
                <a:gd name="connsiteY3" fmla="*/ 250961 h 250961"/>
                <a:gd name="connsiteX4" fmla="*/ 0 w 2371085"/>
                <a:gd name="connsiteY4" fmla="*/ 0 h 2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085" h="250961">
                  <a:moveTo>
                    <a:pt x="0" y="0"/>
                  </a:moveTo>
                  <a:lnTo>
                    <a:pt x="2371085" y="0"/>
                  </a:lnTo>
                  <a:lnTo>
                    <a:pt x="2371085" y="250961"/>
                  </a:lnTo>
                  <a:lnTo>
                    <a:pt x="0" y="250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005" tIns="0" rIns="40005" bIns="0" numCol="1" spcCol="1270" anchor="b" anchorCtr="0">
              <a:noAutofit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Vehicle Traffic Release</a:t>
              </a:r>
            </a:p>
          </p:txBody>
        </p:sp>
        <p:sp>
          <p:nvSpPr>
            <p:cNvPr id="40" name="직사각형 18">
              <a:extLst>
                <a:ext uri="{FF2B5EF4-FFF2-40B4-BE49-F238E27FC236}">
                  <a16:creationId xmlns:a16="http://schemas.microsoft.com/office/drawing/2014/main" id="{5614D452-B319-4B9D-9E11-2CBCB1386A91}"/>
                </a:ext>
              </a:extLst>
            </p:cNvPr>
            <p:cNvSpPr/>
            <p:nvPr/>
          </p:nvSpPr>
          <p:spPr>
            <a:xfrm>
              <a:off x="5823810" y="2903978"/>
              <a:ext cx="1781963" cy="1099995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 19">
              <a:extLst>
                <a:ext uri="{FF2B5EF4-FFF2-40B4-BE49-F238E27FC236}">
                  <a16:creationId xmlns:a16="http://schemas.microsoft.com/office/drawing/2014/main" id="{CBAD3E51-C378-4F5B-89D8-30B73D0D74AB}"/>
                </a:ext>
              </a:extLst>
            </p:cNvPr>
            <p:cNvSpPr/>
            <p:nvPr/>
          </p:nvSpPr>
          <p:spPr>
            <a:xfrm>
              <a:off x="3559461" y="2309855"/>
              <a:ext cx="1778314" cy="188221"/>
            </a:xfrm>
            <a:custGeom>
              <a:avLst/>
              <a:gdLst>
                <a:gd name="connsiteX0" fmla="*/ 0 w 2371085"/>
                <a:gd name="connsiteY0" fmla="*/ 0 h 250961"/>
                <a:gd name="connsiteX1" fmla="*/ 2371085 w 2371085"/>
                <a:gd name="connsiteY1" fmla="*/ 0 h 250961"/>
                <a:gd name="connsiteX2" fmla="*/ 2371085 w 2371085"/>
                <a:gd name="connsiteY2" fmla="*/ 250961 h 250961"/>
                <a:gd name="connsiteX3" fmla="*/ 0 w 2371085"/>
                <a:gd name="connsiteY3" fmla="*/ 250961 h 250961"/>
                <a:gd name="connsiteX4" fmla="*/ 0 w 2371085"/>
                <a:gd name="connsiteY4" fmla="*/ 0 h 2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085" h="250961">
                  <a:moveTo>
                    <a:pt x="0" y="0"/>
                  </a:moveTo>
                  <a:lnTo>
                    <a:pt x="2371085" y="0"/>
                  </a:lnTo>
                  <a:lnTo>
                    <a:pt x="2371085" y="250961"/>
                  </a:lnTo>
                  <a:lnTo>
                    <a:pt x="0" y="250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005" tIns="0" rIns="40005" bIns="0" numCol="1" spcCol="1270" anchor="b" anchorCtr="0">
              <a:noAutofit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City Road Emergency</a:t>
              </a:r>
            </a:p>
          </p:txBody>
        </p:sp>
        <p:sp>
          <p:nvSpPr>
            <p:cNvPr id="42" name="자유형 20">
              <a:extLst>
                <a:ext uri="{FF2B5EF4-FFF2-40B4-BE49-F238E27FC236}">
                  <a16:creationId xmlns:a16="http://schemas.microsoft.com/office/drawing/2014/main" id="{D21F367A-EABB-4AC4-9A83-B4B1F0AC5BC3}"/>
                </a:ext>
              </a:extLst>
            </p:cNvPr>
            <p:cNvSpPr/>
            <p:nvPr/>
          </p:nvSpPr>
          <p:spPr>
            <a:xfrm>
              <a:off x="5684220" y="2309855"/>
              <a:ext cx="1778314" cy="188221"/>
            </a:xfrm>
            <a:custGeom>
              <a:avLst/>
              <a:gdLst>
                <a:gd name="connsiteX0" fmla="*/ 0 w 2371085"/>
                <a:gd name="connsiteY0" fmla="*/ 0 h 250961"/>
                <a:gd name="connsiteX1" fmla="*/ 2371085 w 2371085"/>
                <a:gd name="connsiteY1" fmla="*/ 0 h 250961"/>
                <a:gd name="connsiteX2" fmla="*/ 2371085 w 2371085"/>
                <a:gd name="connsiteY2" fmla="*/ 250961 h 250961"/>
                <a:gd name="connsiteX3" fmla="*/ 0 w 2371085"/>
                <a:gd name="connsiteY3" fmla="*/ 250961 h 250961"/>
                <a:gd name="connsiteX4" fmla="*/ 0 w 2371085"/>
                <a:gd name="connsiteY4" fmla="*/ 0 h 2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085" h="250961">
                  <a:moveTo>
                    <a:pt x="0" y="0"/>
                  </a:moveTo>
                  <a:lnTo>
                    <a:pt x="2371085" y="0"/>
                  </a:lnTo>
                  <a:lnTo>
                    <a:pt x="2371085" y="250961"/>
                  </a:lnTo>
                  <a:lnTo>
                    <a:pt x="0" y="250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005" tIns="0" rIns="40005" bIns="0" numCol="1" spcCol="1270" anchor="b" anchorCtr="0">
              <a:noAutofit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Road Intersection Passing</a:t>
              </a:r>
            </a:p>
          </p:txBody>
        </p:sp>
        <p:sp>
          <p:nvSpPr>
            <p:cNvPr id="43" name="자유형 21">
              <a:extLst>
                <a:ext uri="{FF2B5EF4-FFF2-40B4-BE49-F238E27FC236}">
                  <a16:creationId xmlns:a16="http://schemas.microsoft.com/office/drawing/2014/main" id="{CE2A3130-2450-4A0D-9CB4-D03C66D3C3BE}"/>
                </a:ext>
              </a:extLst>
            </p:cNvPr>
            <p:cNvSpPr/>
            <p:nvPr/>
          </p:nvSpPr>
          <p:spPr>
            <a:xfrm>
              <a:off x="1434702" y="4092054"/>
              <a:ext cx="1778314" cy="188221"/>
            </a:xfrm>
            <a:custGeom>
              <a:avLst/>
              <a:gdLst>
                <a:gd name="connsiteX0" fmla="*/ 0 w 2371085"/>
                <a:gd name="connsiteY0" fmla="*/ 0 h 250961"/>
                <a:gd name="connsiteX1" fmla="*/ 2371085 w 2371085"/>
                <a:gd name="connsiteY1" fmla="*/ 0 h 250961"/>
                <a:gd name="connsiteX2" fmla="*/ 2371085 w 2371085"/>
                <a:gd name="connsiteY2" fmla="*/ 250961 h 250961"/>
                <a:gd name="connsiteX3" fmla="*/ 0 w 2371085"/>
                <a:gd name="connsiteY3" fmla="*/ 250961 h 250961"/>
                <a:gd name="connsiteX4" fmla="*/ 0 w 2371085"/>
                <a:gd name="connsiteY4" fmla="*/ 0 h 2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085" h="250961">
                  <a:moveTo>
                    <a:pt x="0" y="0"/>
                  </a:moveTo>
                  <a:lnTo>
                    <a:pt x="2371085" y="0"/>
                  </a:lnTo>
                  <a:lnTo>
                    <a:pt x="2371085" y="250961"/>
                  </a:lnTo>
                  <a:lnTo>
                    <a:pt x="0" y="250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005" tIns="0" rIns="40005" bIns="0" numCol="1" spcCol="1270" anchor="b" anchorCtr="0">
              <a:noAutofit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Navigation</a:t>
              </a:r>
            </a:p>
          </p:txBody>
        </p:sp>
        <p:sp>
          <p:nvSpPr>
            <p:cNvPr id="44" name="자유형 22">
              <a:extLst>
                <a:ext uri="{FF2B5EF4-FFF2-40B4-BE49-F238E27FC236}">
                  <a16:creationId xmlns:a16="http://schemas.microsoft.com/office/drawing/2014/main" id="{C2AE330F-A812-4E04-93EB-714674D9B8D3}"/>
                </a:ext>
              </a:extLst>
            </p:cNvPr>
            <p:cNvSpPr/>
            <p:nvPr/>
          </p:nvSpPr>
          <p:spPr>
            <a:xfrm>
              <a:off x="3559461" y="4092054"/>
              <a:ext cx="1778314" cy="188221"/>
            </a:xfrm>
            <a:custGeom>
              <a:avLst/>
              <a:gdLst>
                <a:gd name="connsiteX0" fmla="*/ 0 w 2371085"/>
                <a:gd name="connsiteY0" fmla="*/ 0 h 250961"/>
                <a:gd name="connsiteX1" fmla="*/ 2371085 w 2371085"/>
                <a:gd name="connsiteY1" fmla="*/ 0 h 250961"/>
                <a:gd name="connsiteX2" fmla="*/ 2371085 w 2371085"/>
                <a:gd name="connsiteY2" fmla="*/ 250961 h 250961"/>
                <a:gd name="connsiteX3" fmla="*/ 0 w 2371085"/>
                <a:gd name="connsiteY3" fmla="*/ 250961 h 250961"/>
                <a:gd name="connsiteX4" fmla="*/ 0 w 2371085"/>
                <a:gd name="connsiteY4" fmla="*/ 0 h 2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085" h="250961">
                  <a:moveTo>
                    <a:pt x="0" y="0"/>
                  </a:moveTo>
                  <a:lnTo>
                    <a:pt x="2371085" y="0"/>
                  </a:lnTo>
                  <a:lnTo>
                    <a:pt x="2371085" y="250961"/>
                  </a:lnTo>
                  <a:lnTo>
                    <a:pt x="0" y="250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005" tIns="0" rIns="40005" bIns="0" numCol="1" spcCol="1270" anchor="b" anchorCtr="0">
              <a:noAutofit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Connected Automated </a:t>
              </a:r>
              <a:b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Vehicles</a:t>
              </a:r>
            </a:p>
          </p:txBody>
        </p:sp>
        <p:sp>
          <p:nvSpPr>
            <p:cNvPr id="45" name="자유형 23">
              <a:extLst>
                <a:ext uri="{FF2B5EF4-FFF2-40B4-BE49-F238E27FC236}">
                  <a16:creationId xmlns:a16="http://schemas.microsoft.com/office/drawing/2014/main" id="{1DD17A57-96D6-4A3B-97E0-0A4724602B62}"/>
                </a:ext>
              </a:extLst>
            </p:cNvPr>
            <p:cNvSpPr/>
            <p:nvPr/>
          </p:nvSpPr>
          <p:spPr>
            <a:xfrm>
              <a:off x="5684220" y="4092054"/>
              <a:ext cx="1778314" cy="188221"/>
            </a:xfrm>
            <a:custGeom>
              <a:avLst/>
              <a:gdLst>
                <a:gd name="connsiteX0" fmla="*/ 0 w 2371085"/>
                <a:gd name="connsiteY0" fmla="*/ 0 h 250961"/>
                <a:gd name="connsiteX1" fmla="*/ 2371085 w 2371085"/>
                <a:gd name="connsiteY1" fmla="*/ 0 h 250961"/>
                <a:gd name="connsiteX2" fmla="*/ 2371085 w 2371085"/>
                <a:gd name="connsiteY2" fmla="*/ 250961 h 250961"/>
                <a:gd name="connsiteX3" fmla="*/ 0 w 2371085"/>
                <a:gd name="connsiteY3" fmla="*/ 250961 h 250961"/>
                <a:gd name="connsiteX4" fmla="*/ 0 w 2371085"/>
                <a:gd name="connsiteY4" fmla="*/ 0 h 2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085" h="250961">
                  <a:moveTo>
                    <a:pt x="0" y="0"/>
                  </a:moveTo>
                  <a:lnTo>
                    <a:pt x="2371085" y="0"/>
                  </a:lnTo>
                  <a:lnTo>
                    <a:pt x="2371085" y="250961"/>
                  </a:lnTo>
                  <a:lnTo>
                    <a:pt x="0" y="2509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005" tIns="0" rIns="40005" bIns="0" numCol="1" spcCol="1270" anchor="b" anchorCtr="0">
              <a:noAutofit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Vehicle Data Forwarding </a:t>
              </a:r>
              <a:b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2157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9599E1-3D9E-4483-AF87-62CBC2EFD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200150"/>
            <a:ext cx="5526740" cy="33944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Implement </a:t>
            </a:r>
            <a:r>
              <a:rPr lang="en-US" dirty="0">
                <a:solidFill>
                  <a:srgbClr val="0000FF"/>
                </a:solidFill>
              </a:rPr>
              <a:t>the enhanced IPv6 ND </a:t>
            </a:r>
            <a:r>
              <a:rPr lang="en-US" dirty="0"/>
              <a:t>in </a:t>
            </a:r>
            <a:r>
              <a:rPr lang="en-US" dirty="0">
                <a:solidFill>
                  <a:srgbClr val="0000FF"/>
                </a:solidFill>
              </a:rPr>
              <a:t>a Linux Kernel</a:t>
            </a:r>
            <a:r>
              <a:rPr lang="en-US" dirty="0"/>
              <a:t> to enable the proposed new ND options for vehicle driving safety.</a:t>
            </a:r>
          </a:p>
          <a:p>
            <a:endParaRPr lang="en-US" dirty="0"/>
          </a:p>
          <a:p>
            <a:r>
              <a:rPr lang="en-US" dirty="0"/>
              <a:t>Testing the modified Linux Kernel with </a:t>
            </a:r>
            <a:r>
              <a:rPr lang="en-US" dirty="0">
                <a:solidFill>
                  <a:srgbClr val="0000FF"/>
                </a:solidFill>
              </a:rPr>
              <a:t>a robot car to verify the CNP for crash avoidance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A125F-0114-47BC-BEA1-22E8C274D8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177C91-47C0-47F5-9A52-7FB8EC80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Plan</a:t>
            </a:r>
          </a:p>
        </p:txBody>
      </p:sp>
      <p:pic>
        <p:nvPicPr>
          <p:cNvPr id="2" name="그림 23">
            <a:extLst>
              <a:ext uri="{FF2B5EF4-FFF2-40B4-BE49-F238E27FC236}">
                <a16:creationId xmlns:a16="http://schemas.microsoft.com/office/drawing/2014/main" id="{A36278EC-515F-4ADD-AD9B-7FE358610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33" y="1922439"/>
            <a:ext cx="3400067" cy="215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57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286"/>
            <a:ext cx="9144000" cy="625738"/>
          </a:xfrm>
        </p:spPr>
        <p:txBody>
          <a:bodyPr>
            <a:noAutofit/>
          </a:bodyPr>
          <a:lstStyle/>
          <a:p>
            <a:r>
              <a:rPr lang="en-US" altLang="ko-KR" sz="3400" dirty="0"/>
              <a:t>Context-Aware Navigator Protocol over IPWAVE</a:t>
            </a:r>
            <a:endParaRPr lang="en-US" sz="3400" dirty="0"/>
          </a:p>
        </p:txBody>
      </p:sp>
      <p:pic>
        <p:nvPicPr>
          <p:cNvPr id="4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668" y="681274"/>
            <a:ext cx="7253569" cy="2504293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361871" y="3125489"/>
            <a:ext cx="7375281" cy="7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 lnSpcReduction="10000"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Calibri"/>
              </a:rPr>
              <a:t>Road-Context Awareness through Light-weight Message Exchange </a:t>
            </a:r>
            <a:r>
              <a:rPr kumimoji="0" lang="en-US" altLang="ko-KR" sz="2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Calibri"/>
              </a:rPr>
              <a:t>	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900" b="1" dirty="0"/>
              <a:t>    - 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Calibri"/>
              </a:rPr>
              <a:t>Cooperation Context Message (CCM) and  Emergency Context Message (ECM)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B64CF3-9FB7-49AE-887D-DC8629BBF2FC}"/>
              </a:ext>
            </a:extLst>
          </p:cNvPr>
          <p:cNvGrpSpPr/>
          <p:nvPr/>
        </p:nvGrpSpPr>
        <p:grpSpPr>
          <a:xfrm>
            <a:off x="139032" y="1478571"/>
            <a:ext cx="1236795" cy="814699"/>
            <a:chOff x="387085" y="3180903"/>
            <a:chExt cx="1236795" cy="814699"/>
          </a:xfrm>
        </p:grpSpPr>
        <p:pic>
          <p:nvPicPr>
            <p:cNvPr id="6" name="그림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085" y="3180903"/>
              <a:ext cx="470925" cy="352800"/>
            </a:xfrm>
            <a:prstGeom prst="rect">
              <a:avLst/>
            </a:prstGeom>
          </p:spPr>
        </p:pic>
        <p:pic>
          <p:nvPicPr>
            <p:cNvPr id="7" name="그림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400" y="3632145"/>
              <a:ext cx="470925" cy="352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93243" y="3185567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CCM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3800" y="362627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ECM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2C1071-CB74-44CA-A45E-6631273308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4</a:t>
            </a:fld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8DE0D-A0BB-4F43-9C6F-D38B79B2EF70}"/>
              </a:ext>
            </a:extLst>
          </p:cNvPr>
          <p:cNvSpPr txBox="1"/>
          <p:nvPr/>
        </p:nvSpPr>
        <p:spPr>
          <a:xfrm>
            <a:off x="890080" y="3944561"/>
            <a:ext cx="784402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Reference: “</a:t>
            </a:r>
            <a:r>
              <a:rPr lang="en-US" altLang="ko-KR" sz="1600" dirty="0"/>
              <a:t>Context-Aware Navigator for Road Safety in Vehicular Cyber-Physical Systems”, </a:t>
            </a:r>
            <a:br>
              <a:rPr lang="en-US" altLang="ko-KR" sz="1600" dirty="0"/>
            </a:br>
            <a:r>
              <a:rPr lang="en-US" altLang="ko-KR" sz="1600" dirty="0"/>
              <a:t>The Third International Conference On Consumer Electronics (ICCE) Asia, June 2018.</a:t>
            </a:r>
          </a:p>
          <a:p>
            <a:r>
              <a:rPr lang="en-US" altLang="ko-KR" sz="1600" dirty="0">
                <a:hlinkClick r:id="rId5"/>
              </a:rPr>
              <a:t>http://iotlab.skku.edu/publications/international-conference/ICCE-ASIA-CAN.pdf</a:t>
            </a: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43837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88"/>
            <a:ext cx="8229600" cy="6227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Vehicle Mobility Information (VMI)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21517"/>
            <a:ext cx="8229600" cy="4417289"/>
          </a:xfrm>
        </p:spPr>
        <p:txBody>
          <a:bodyPr>
            <a:normAutofit fontScale="40000" lnSpcReduction="20000"/>
          </a:bodyPr>
          <a:lstStyle/>
          <a:p>
            <a:pPr marL="0" lvl="0" indent="0">
              <a:spcBef>
                <a:spcPts val="500"/>
              </a:spcBef>
              <a:buSzTx/>
              <a:buNone/>
              <a:defRPr/>
            </a:pPr>
            <a:r>
              <a:rPr lang="en-US" altLang="ko-KR" sz="4000" b="1" dirty="0">
                <a:solidFill>
                  <a:schemeClr val="tx1"/>
                </a:solidFill>
                <a:latin typeface="Arial" panose="02080604020202020204" charset="0"/>
                <a:cs typeface="Arial" panose="02080604020202020204" charset="0"/>
              </a:rPr>
              <a:t>VMI Option as an ND Option:</a:t>
            </a:r>
            <a:endParaRPr lang="en-US" sz="4000" b="1" dirty="0">
              <a:solidFill>
                <a:schemeClr val="tx1"/>
              </a:solidFill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marL="0" lvl="0" indent="0">
              <a:spcBef>
                <a:spcPts val="500"/>
              </a:spcBef>
              <a:buSzTx/>
              <a:buNone/>
              <a:defRPr/>
            </a:pPr>
            <a:r>
              <a:rPr lang="en-US" sz="4000" b="1" dirty="0">
                <a:solidFill>
                  <a:schemeClr val="tx1"/>
                </a:solidFill>
                <a:latin typeface="Arial" panose="02080604020202020204" charset="0"/>
                <a:cs typeface="Arial" panose="02080604020202020204" charset="0"/>
              </a:rPr>
              <a:t>Type: CCM or ECM</a:t>
            </a:r>
            <a:endParaRPr lang="en-US" sz="40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표 15"/>
          <p:cNvGraphicFramePr>
            <a:graphicFrameLocks noGrp="1"/>
          </p:cNvGraphicFramePr>
          <p:nvPr/>
        </p:nvGraphicFramePr>
        <p:xfrm>
          <a:off x="8131516" y="1140178"/>
          <a:ext cx="208280" cy="59347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16"/>
          <p:cNvGraphicFramePr>
            <a:graphicFrameLocks noGrp="1"/>
          </p:cNvGraphicFramePr>
          <p:nvPr/>
        </p:nvGraphicFramePr>
        <p:xfrm>
          <a:off x="7897665" y="1142243"/>
          <a:ext cx="208280" cy="59347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17"/>
          <p:cNvGraphicFramePr>
            <a:graphicFrameLocks noGrp="1"/>
          </p:cNvGraphicFramePr>
          <p:nvPr/>
        </p:nvGraphicFramePr>
        <p:xfrm>
          <a:off x="7658941" y="1140171"/>
          <a:ext cx="208280" cy="593478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8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18"/>
          <p:cNvGraphicFramePr>
            <a:graphicFrameLocks noGrp="1"/>
          </p:cNvGraphicFramePr>
          <p:nvPr/>
        </p:nvGraphicFramePr>
        <p:xfrm>
          <a:off x="7421714" y="1143015"/>
          <a:ext cx="208280" cy="591834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834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19"/>
          <p:cNvGraphicFramePr>
            <a:graphicFrameLocks noGrp="1"/>
          </p:cNvGraphicFramePr>
          <p:nvPr/>
        </p:nvGraphicFramePr>
        <p:xfrm>
          <a:off x="7183739" y="1141372"/>
          <a:ext cx="208280" cy="59512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512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20"/>
          <p:cNvGraphicFramePr>
            <a:graphicFrameLocks noGrp="1"/>
          </p:cNvGraphicFramePr>
          <p:nvPr/>
        </p:nvGraphicFramePr>
        <p:xfrm>
          <a:off x="6943933" y="1142193"/>
          <a:ext cx="208280" cy="593478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8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21"/>
          <p:cNvGraphicFramePr>
            <a:graphicFrameLocks noGrp="1"/>
          </p:cNvGraphicFramePr>
          <p:nvPr/>
        </p:nvGraphicFramePr>
        <p:xfrm>
          <a:off x="6707200" y="1149138"/>
          <a:ext cx="208280" cy="58451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11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22"/>
          <p:cNvGraphicFramePr>
            <a:graphicFrameLocks noGrp="1"/>
          </p:cNvGraphicFramePr>
          <p:nvPr/>
        </p:nvGraphicFramePr>
        <p:xfrm>
          <a:off x="6482289" y="1148211"/>
          <a:ext cx="208280" cy="593478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23"/>
          <p:cNvGraphicFramePr>
            <a:graphicFrameLocks noGrp="1"/>
          </p:cNvGraphicFramePr>
          <p:nvPr/>
        </p:nvGraphicFramePr>
        <p:xfrm>
          <a:off x="6252645" y="1151393"/>
          <a:ext cx="208280" cy="58451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1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24"/>
          <p:cNvGraphicFramePr>
            <a:graphicFrameLocks noGrp="1"/>
          </p:cNvGraphicFramePr>
          <p:nvPr/>
        </p:nvGraphicFramePr>
        <p:xfrm>
          <a:off x="6021823" y="1148211"/>
          <a:ext cx="208280" cy="585438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5438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25"/>
          <p:cNvGraphicFramePr>
            <a:graphicFrameLocks noGrp="1"/>
          </p:cNvGraphicFramePr>
          <p:nvPr/>
        </p:nvGraphicFramePr>
        <p:xfrm>
          <a:off x="5791001" y="1155413"/>
          <a:ext cx="208280" cy="57646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469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26"/>
          <p:cNvGraphicFramePr>
            <a:graphicFrameLocks noGrp="1"/>
          </p:cNvGraphicFramePr>
          <p:nvPr/>
        </p:nvGraphicFramePr>
        <p:xfrm>
          <a:off x="5552277" y="1157508"/>
          <a:ext cx="208280" cy="584508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0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27"/>
          <p:cNvGraphicFramePr>
            <a:graphicFrameLocks noGrp="1"/>
          </p:cNvGraphicFramePr>
          <p:nvPr/>
        </p:nvGraphicFramePr>
        <p:xfrm>
          <a:off x="5317217" y="1151393"/>
          <a:ext cx="208280" cy="584507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07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28"/>
          <p:cNvGraphicFramePr>
            <a:graphicFrameLocks noGrp="1"/>
          </p:cNvGraphicFramePr>
          <p:nvPr/>
        </p:nvGraphicFramePr>
        <p:xfrm>
          <a:off x="5083895" y="1154905"/>
          <a:ext cx="208280" cy="58450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06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29"/>
          <p:cNvGraphicFramePr>
            <a:graphicFrameLocks noGrp="1"/>
          </p:cNvGraphicFramePr>
          <p:nvPr/>
        </p:nvGraphicFramePr>
        <p:xfrm>
          <a:off x="4843224" y="1155787"/>
          <a:ext cx="208280" cy="576095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09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30"/>
          <p:cNvGraphicFramePr>
            <a:graphicFrameLocks noGrp="1"/>
          </p:cNvGraphicFramePr>
          <p:nvPr/>
        </p:nvGraphicFramePr>
        <p:xfrm>
          <a:off x="4607455" y="1153402"/>
          <a:ext cx="208280" cy="59347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1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31"/>
          <p:cNvGraphicFramePr>
            <a:graphicFrameLocks noGrp="1"/>
          </p:cNvGraphicFramePr>
          <p:nvPr/>
        </p:nvGraphicFramePr>
        <p:xfrm>
          <a:off x="4373604" y="1155467"/>
          <a:ext cx="208280" cy="59347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32"/>
          <p:cNvGraphicFramePr>
            <a:graphicFrameLocks noGrp="1"/>
          </p:cNvGraphicFramePr>
          <p:nvPr/>
        </p:nvGraphicFramePr>
        <p:xfrm>
          <a:off x="4134880" y="1153395"/>
          <a:ext cx="208280" cy="593478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33"/>
          <p:cNvGraphicFramePr>
            <a:graphicFrameLocks noGrp="1"/>
          </p:cNvGraphicFramePr>
          <p:nvPr/>
        </p:nvGraphicFramePr>
        <p:xfrm>
          <a:off x="3897653" y="1156239"/>
          <a:ext cx="208280" cy="591834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834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34"/>
          <p:cNvGraphicFramePr>
            <a:graphicFrameLocks noGrp="1"/>
          </p:cNvGraphicFramePr>
          <p:nvPr/>
        </p:nvGraphicFramePr>
        <p:xfrm>
          <a:off x="3659678" y="1154596"/>
          <a:ext cx="208280" cy="59512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512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35"/>
          <p:cNvGraphicFramePr>
            <a:graphicFrameLocks noGrp="1"/>
          </p:cNvGraphicFramePr>
          <p:nvPr/>
        </p:nvGraphicFramePr>
        <p:xfrm>
          <a:off x="3419872" y="1155417"/>
          <a:ext cx="208280" cy="593478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36"/>
          <p:cNvGraphicFramePr>
            <a:graphicFrameLocks noGrp="1"/>
          </p:cNvGraphicFramePr>
          <p:nvPr/>
        </p:nvGraphicFramePr>
        <p:xfrm>
          <a:off x="3183139" y="1162362"/>
          <a:ext cx="208280" cy="584511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1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37"/>
          <p:cNvGraphicFramePr>
            <a:graphicFrameLocks noGrp="1"/>
          </p:cNvGraphicFramePr>
          <p:nvPr/>
        </p:nvGraphicFramePr>
        <p:xfrm>
          <a:off x="2958228" y="1161435"/>
          <a:ext cx="208280" cy="593478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478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38"/>
          <p:cNvGraphicFramePr>
            <a:graphicFrameLocks noGrp="1"/>
          </p:cNvGraphicFramePr>
          <p:nvPr/>
        </p:nvGraphicFramePr>
        <p:xfrm>
          <a:off x="2728584" y="1164617"/>
          <a:ext cx="208280" cy="58451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1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39"/>
          <p:cNvGraphicFramePr>
            <a:graphicFrameLocks noGrp="1"/>
          </p:cNvGraphicFramePr>
          <p:nvPr/>
        </p:nvGraphicFramePr>
        <p:xfrm>
          <a:off x="2497762" y="1161435"/>
          <a:ext cx="208280" cy="585438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5438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표 40"/>
          <p:cNvGraphicFramePr>
            <a:graphicFrameLocks noGrp="1"/>
          </p:cNvGraphicFramePr>
          <p:nvPr/>
        </p:nvGraphicFramePr>
        <p:xfrm>
          <a:off x="2266940" y="1168637"/>
          <a:ext cx="208280" cy="57646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469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41"/>
          <p:cNvGraphicFramePr>
            <a:graphicFrameLocks noGrp="1"/>
          </p:cNvGraphicFramePr>
          <p:nvPr/>
        </p:nvGraphicFramePr>
        <p:xfrm>
          <a:off x="2028216" y="1164358"/>
          <a:ext cx="208280" cy="586309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309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표 42"/>
          <p:cNvGraphicFramePr>
            <a:graphicFrameLocks noGrp="1"/>
          </p:cNvGraphicFramePr>
          <p:nvPr/>
        </p:nvGraphicFramePr>
        <p:xfrm>
          <a:off x="1793156" y="1164617"/>
          <a:ext cx="208280" cy="584507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07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표 43"/>
          <p:cNvGraphicFramePr>
            <a:graphicFrameLocks noGrp="1"/>
          </p:cNvGraphicFramePr>
          <p:nvPr/>
        </p:nvGraphicFramePr>
        <p:xfrm>
          <a:off x="1559834" y="1168129"/>
          <a:ext cx="208280" cy="58450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44"/>
          <p:cNvGraphicFramePr>
            <a:graphicFrameLocks noGrp="1"/>
          </p:cNvGraphicFramePr>
          <p:nvPr/>
        </p:nvGraphicFramePr>
        <p:xfrm>
          <a:off x="1319163" y="1169011"/>
          <a:ext cx="208280" cy="576095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09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표 45"/>
          <p:cNvGraphicFramePr>
            <a:graphicFrameLocks noGrp="1"/>
          </p:cNvGraphicFramePr>
          <p:nvPr/>
        </p:nvGraphicFramePr>
        <p:xfrm>
          <a:off x="1070836" y="1175952"/>
          <a:ext cx="208280" cy="58450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45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46"/>
          <p:cNvGraphicFramePr>
            <a:graphicFrameLocks noGrp="1"/>
          </p:cNvGraphicFramePr>
          <p:nvPr/>
        </p:nvGraphicFramePr>
        <p:xfrm>
          <a:off x="811072" y="1175952"/>
          <a:ext cx="208280" cy="576095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0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표 47"/>
          <p:cNvGraphicFramePr>
            <a:graphicFrameLocks noGrp="1"/>
          </p:cNvGraphicFramePr>
          <p:nvPr/>
        </p:nvGraphicFramePr>
        <p:xfrm>
          <a:off x="750502" y="1757432"/>
          <a:ext cx="7644004" cy="72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78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Message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Reserved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50"/>
          <p:cNvGraphicFramePr>
            <a:graphicFrameLocks noGrp="1"/>
          </p:cNvGraphicFramePr>
          <p:nvPr/>
        </p:nvGraphicFramePr>
        <p:xfrm>
          <a:off x="750502" y="2474718"/>
          <a:ext cx="7644004" cy="721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18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Reserved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표 51"/>
          <p:cNvGraphicFramePr>
            <a:graphicFrameLocks noGrp="1"/>
          </p:cNvGraphicFramePr>
          <p:nvPr/>
        </p:nvGraphicFramePr>
        <p:xfrm>
          <a:off x="750502" y="3189600"/>
          <a:ext cx="7644004" cy="1319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9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Mobility</a:t>
                      </a:r>
                      <a:r>
                        <a:rPr lang="en-US" baseline="0" dirty="0"/>
                        <a:t> Information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750502" y="793362"/>
            <a:ext cx="24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51188" y="799574"/>
            <a:ext cx="24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6301" y="798102"/>
            <a:ext cx="24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65714" y="798101"/>
            <a:ext cx="24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43" name="슬라이드 번호 개체 틀 42">
            <a:extLst>
              <a:ext uri="{FF2B5EF4-FFF2-40B4-BE49-F238E27FC236}">
                <a16:creationId xmlns:a16="http://schemas.microsoft.com/office/drawing/2014/main" id="{607161BF-12D8-43D2-ABB4-0B06B65737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77087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Previous Work</a:t>
            </a:r>
            <a:endParaRPr dirty="0"/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01649" y="1258689"/>
            <a:ext cx="8140701" cy="331541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>
                <a:solidFill>
                  <a:srgbClr val="0000FF"/>
                </a:solidFill>
              </a:rPr>
              <a:t>IPv6 Packet Transmission</a:t>
            </a:r>
            <a:r>
              <a:rPr lang="en-US" dirty="0"/>
              <a:t> over </a:t>
            </a:r>
            <a:r>
              <a:rPr lang="en-US" dirty="0">
                <a:solidFill>
                  <a:srgbClr val="0000FF"/>
                </a:solidFill>
              </a:rPr>
              <a:t>two OCB-enabled </a:t>
            </a:r>
            <a:r>
              <a:rPr lang="en-US" dirty="0" err="1">
                <a:solidFill>
                  <a:srgbClr val="0000FF"/>
                </a:solidFill>
              </a:rPr>
              <a:t>WiFi</a:t>
            </a:r>
            <a:r>
              <a:rPr lang="en-US" dirty="0">
                <a:solidFill>
                  <a:srgbClr val="0000FF"/>
                </a:solidFill>
              </a:rPr>
              <a:t> modules in vehicular networks</a:t>
            </a:r>
            <a:endParaRPr lang="en-US" dirty="0"/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How to enable a commercial </a:t>
            </a:r>
            <a:r>
              <a:rPr lang="en-US" dirty="0" err="1"/>
              <a:t>WiFi</a:t>
            </a:r>
            <a:r>
              <a:rPr lang="en-US" dirty="0"/>
              <a:t> module to work on 5.9GHz band?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How would IPv6 ND work in IEEE OCB mode?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How to enable webcam (dashcam) streaming by IPv6 over 802.11 OCB mode?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>
                <a:solidFill>
                  <a:srgbClr val="0000FF"/>
                </a:solidFill>
              </a:rPr>
              <a:t>Context-Aware Navigation Protocol Simulation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How can we use IPWAVE protocol for road crash avoidance?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Related IPWAVE standard Drafts: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sz="1900" dirty="0">
                <a:hlinkClick r:id="rId2"/>
              </a:rPr>
              <a:t>https://datatracker.ietf.org/doc/draft-ietf-ipwave-ipv6-over-80211ocb/</a:t>
            </a:r>
            <a:endParaRPr lang="en-US" sz="1900" dirty="0"/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sz="1900" dirty="0">
                <a:hlinkClick r:id="rId3"/>
              </a:rPr>
              <a:t>https://datatracker.ietf.org/doc/draft-ietf-ipwave-vehicular-networking/</a:t>
            </a:r>
            <a:endParaRPr lang="en-US" sz="1900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8935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Compiling Linux Kernel for OCB mode (Kernel version 4.4).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Modify </a:t>
            </a:r>
            <a:r>
              <a:rPr lang="en-US" dirty="0" err="1"/>
              <a:t>Makefile</a:t>
            </a:r>
            <a:r>
              <a:rPr lang="en-US" dirty="0"/>
              <a:t> to remove possible errors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err="1"/>
              <a:t>Menuconfig</a:t>
            </a:r>
            <a:r>
              <a:rPr lang="en-US" dirty="0"/>
              <a:t> for OCB mode</a:t>
            </a:r>
          </a:p>
          <a:p>
            <a:pPr marL="1065486" lvl="2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Enable ITS G5/DSRC band</a:t>
            </a:r>
          </a:p>
          <a:p>
            <a:pPr marL="1065486" lvl="2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Atheros 802.11 ath9k wireless card driver</a:t>
            </a:r>
          </a:p>
          <a:p>
            <a:pPr marL="1065486" lvl="2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Enable webcam driver</a:t>
            </a:r>
          </a:p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IPv6 packet transmission by two OCB-enabled </a:t>
            </a:r>
            <a:r>
              <a:rPr lang="en-US" dirty="0" err="1"/>
              <a:t>WiFi</a:t>
            </a:r>
            <a:r>
              <a:rPr lang="en-US" dirty="0"/>
              <a:t> modules.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IPv6 address configuration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UDP packets transmission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Webcam streaming</a:t>
            </a:r>
          </a:p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Implementation of VMI as ND Option in Linux Kernel</a:t>
            </a:r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lang="en-UM" smtClean="0"/>
              <a:t>7</a:t>
            </a:fld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26210340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F1F0-12D5-4426-8E62-A6FC88CB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Environment</a:t>
            </a:r>
          </a:p>
        </p:txBody>
      </p:sp>
      <p:pic>
        <p:nvPicPr>
          <p:cNvPr id="4" name="Content Placeholder 29">
            <a:extLst>
              <a:ext uri="{FF2B5EF4-FFF2-40B4-BE49-F238E27FC236}">
                <a16:creationId xmlns:a16="http://schemas.microsoft.com/office/drawing/2014/main" id="{9368B90D-29B5-462B-B43E-E5075A1A2F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0" y="1137444"/>
            <a:ext cx="3338877" cy="351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477B73-BA4A-42DE-8A43-024B16BF16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2648374"/>
            <a:ext cx="3906371" cy="166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21389-DC26-4D4D-8428-6F56AC6F9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85" y="1499853"/>
            <a:ext cx="1076294" cy="80618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23E746-31D5-46A7-B9BC-5C860F844AAE}"/>
              </a:ext>
            </a:extLst>
          </p:cNvPr>
          <p:cNvCxnSpPr>
            <a:cxnSpLocks/>
          </p:cNvCxnSpPr>
          <p:nvPr/>
        </p:nvCxnSpPr>
        <p:spPr>
          <a:xfrm flipV="1">
            <a:off x="3805518" y="2091018"/>
            <a:ext cx="632011" cy="13043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7" name="图片 7">
            <a:extLst>
              <a:ext uri="{FF2B5EF4-FFF2-40B4-BE49-F238E27FC236}">
                <a16:creationId xmlns:a16="http://schemas.microsoft.com/office/drawing/2014/main" id="{3BA56609-D7BB-425E-950E-19773FABB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90" y="1063414"/>
            <a:ext cx="3204210" cy="1584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60C0223-0E97-4733-A0EC-B2CEB8E00A1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94193" y="477811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lang="en-UM" smtClean="0"/>
              <a:t>8</a:t>
            </a:fld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38115608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0A54-C427-4B89-B5F0-D0A38CB2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5E2A9-1BBE-4EA0-94E3-BFAEA9D4F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3536576" cy="3394473"/>
          </a:xfrm>
        </p:spPr>
        <p:txBody>
          <a:bodyPr/>
          <a:lstStyle/>
          <a:p>
            <a:r>
              <a:rPr lang="en-US" dirty="0"/>
              <a:t>Successfully stream webcam over two OCB-enabled laptops.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71DC-DD8D-41F4-B5FD-4730AEAA8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76" y="1063229"/>
            <a:ext cx="4814047" cy="36105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28741-8F2F-4431-ADB4-076FF585601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605291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lang="en-UM" smtClean="0"/>
              <a:t>9</a:t>
            </a:fld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6630973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675</Words>
  <Application>Microsoft Office PowerPoint</Application>
  <PresentationFormat>On-screen Show (16:9)</PresentationFormat>
  <Paragraphs>166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Office Theme</vt:lpstr>
      <vt:lpstr>IP Wireless Access in Vehicular Environments  (IPWAVE) Basic Protocols Project</vt:lpstr>
      <vt:lpstr>Use Cases of Vehicular Networking</vt:lpstr>
      <vt:lpstr>Hackathon Plan</vt:lpstr>
      <vt:lpstr>Context-Aware Navigator Protocol over IPWAVE</vt:lpstr>
      <vt:lpstr>Vehicle Mobility Information (VMI)</vt:lpstr>
      <vt:lpstr>Previous Work</vt:lpstr>
      <vt:lpstr>What got done</vt:lpstr>
      <vt:lpstr>Setup Environment</vt:lpstr>
      <vt:lpstr>Experiment</vt:lpstr>
      <vt:lpstr>What We Learned</vt:lpstr>
      <vt:lpstr>Open Source Project at Github https://github.com/ipwave-hackathon-ietf/ipwave-hackathon-ietf-106 </vt:lpstr>
      <vt:lpstr>PowerPoint Presentation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dc:creator>Patrick Lingga</dc:creator>
  <cp:lastModifiedBy>Patrick Lingga</cp:lastModifiedBy>
  <cp:revision>60</cp:revision>
  <dcterms:modified xsi:type="dcterms:W3CDTF">2020-11-12T04:40:00Z</dcterms:modified>
</cp:coreProperties>
</file>